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326" r:id="rId4"/>
    <p:sldId id="408" r:id="rId5"/>
    <p:sldId id="409" r:id="rId6"/>
    <p:sldId id="410" r:id="rId7"/>
    <p:sldId id="411" r:id="rId8"/>
    <p:sldId id="413" r:id="rId9"/>
    <p:sldId id="414" r:id="rId10"/>
    <p:sldId id="325" r:id="rId11"/>
    <p:sldId id="369" r:id="rId12"/>
    <p:sldId id="37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42"/>
    <a:srgbClr val="96FAAD"/>
    <a:srgbClr val="00FFCC"/>
    <a:srgbClr val="66FF99"/>
    <a:srgbClr val="0099CC"/>
    <a:srgbClr val="D60093"/>
    <a:srgbClr val="33CCCC"/>
    <a:srgbClr val="66CCFF"/>
    <a:srgbClr val="99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34" autoAdjust="0"/>
    <p:restoredTop sz="94545"/>
  </p:normalViewPr>
  <p:slideViewPr>
    <p:cSldViewPr snapToGrid="0">
      <p:cViewPr varScale="1">
        <p:scale>
          <a:sx n="79" d="100"/>
          <a:sy n="79" d="100"/>
        </p:scale>
        <p:origin x="133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682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2960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2707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2478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5815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8765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5683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tiff"/><Relationship Id="rId4" Type="http://schemas.openxmlformats.org/officeDocument/2006/relationships/image" Target="../media/image1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964426"/>
              </p:ext>
            </p:extLst>
          </p:nvPr>
        </p:nvGraphicFramePr>
        <p:xfrm>
          <a:off x="210523" y="270934"/>
          <a:ext cx="3497878" cy="701040"/>
        </p:xfrm>
        <a:graphic>
          <a:graphicData uri="http://schemas.openxmlformats.org/drawingml/2006/table">
            <a:tbl>
              <a:tblPr/>
              <a:tblGrid>
                <a:gridCol w="3497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  <a:endParaRPr lang="en-GB" sz="3600" b="1" u="none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10523" y="1171297"/>
            <a:ext cx="4198639" cy="34778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Complete the activity sheet to the right. Cut and stick the pictures in the appropriate columns. They will either go in public or private. </a:t>
            </a: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r>
              <a:rPr lang="en-GB" sz="2200" b="1" u="sng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200" b="1" dirty="0">
                <a:solidFill>
                  <a:prstClr val="black"/>
                </a:solidFill>
                <a:latin typeface="+mj-lt"/>
              </a:rPr>
              <a:t>Can you think of two more examples of public and private spaces. Add them to your book. </a:t>
            </a:r>
            <a:endParaRPr lang="en-GB" sz="2200" b="1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27D327-6A70-2F4B-AEC5-2C19FEBA3B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634" y="701185"/>
            <a:ext cx="3454988" cy="4850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EFD1FD9-4985-9444-9FDA-1D3AE2938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330" y="717861"/>
            <a:ext cx="3422855" cy="4833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6381" y="1473494"/>
            <a:ext cx="9433560" cy="1384995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What is meant by public and private?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Can you give an example of a public and private space?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536381" y="4008259"/>
            <a:ext cx="9039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Ask your family if they know the difference between public and private. Discuss what it means and share examples you have learnt.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F3B5FB-99C5-114C-9C70-61ED004FDA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894" y="78574"/>
            <a:ext cx="1874178" cy="187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423333" y="856357"/>
            <a:ext cx="11345334" cy="5324535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3200" b="1" dirty="0"/>
              <a:t>KS1 Learning opportunities in Relationships</a:t>
            </a:r>
          </a:p>
          <a:p>
            <a:r>
              <a:rPr lang="en-AU" sz="2400" b="1" dirty="0"/>
              <a:t>Safe Relationships</a:t>
            </a:r>
          </a:p>
          <a:p>
            <a:endParaRPr lang="en-AU" sz="2400" b="1" dirty="0"/>
          </a:p>
          <a:p>
            <a:r>
              <a:rPr lang="en-AU" sz="2000" i="1" dirty="0"/>
              <a:t>Pupils learn…</a:t>
            </a:r>
          </a:p>
          <a:p>
            <a:r>
              <a:rPr lang="en-AU" sz="2000" b="1" dirty="0"/>
              <a:t>R13. </a:t>
            </a:r>
            <a:r>
              <a:rPr lang="en-AU" sz="2000" dirty="0"/>
              <a:t>to recognise that some things are private and the importance of respecting privacy; that parts of their body covered by underwear are private </a:t>
            </a:r>
          </a:p>
          <a:p>
            <a:r>
              <a:rPr lang="en-AU" sz="2000" b="1" dirty="0"/>
              <a:t>R15. </a:t>
            </a:r>
            <a:r>
              <a:rPr lang="en-AU" sz="2000" dirty="0"/>
              <a:t>how to respond safely to adults they don’t know </a:t>
            </a:r>
          </a:p>
          <a:p>
            <a:r>
              <a:rPr lang="en-AU" sz="2000" b="1" dirty="0"/>
              <a:t>R16. </a:t>
            </a:r>
            <a:r>
              <a:rPr lang="en-AU" sz="2000" dirty="0"/>
              <a:t>about how to respond if physical contact makes them feel uncomfortable or unsafe </a:t>
            </a:r>
          </a:p>
          <a:p>
            <a:r>
              <a:rPr lang="en-AU" sz="2000" b="1" dirty="0"/>
              <a:t>R17. </a:t>
            </a:r>
            <a:r>
              <a:rPr lang="en-AU" sz="2000" dirty="0"/>
              <a:t>about knowing there are situations when they should ask for permission and also when their permission should be sought </a:t>
            </a:r>
          </a:p>
          <a:p>
            <a:r>
              <a:rPr lang="en-AU" sz="2000" b="1" dirty="0"/>
              <a:t>R18</a:t>
            </a:r>
            <a:r>
              <a:rPr lang="en-AU" sz="2000" dirty="0"/>
              <a:t>. about the importance of not keeping adults’ secrets (only happy surprises that others will find out about eventually) </a:t>
            </a:r>
          </a:p>
          <a:p>
            <a:r>
              <a:rPr lang="en-AU" sz="2000" b="1" dirty="0"/>
              <a:t>R19. </a:t>
            </a:r>
            <a:r>
              <a:rPr lang="en-AU" sz="2000" dirty="0"/>
              <a:t>basic techniques for resisting pressure to do something they don’t want to do and which may make them unsafe </a:t>
            </a:r>
          </a:p>
          <a:p>
            <a:r>
              <a:rPr lang="en-AU" sz="2000" b="1" dirty="0"/>
              <a:t>R20. </a:t>
            </a:r>
            <a:r>
              <a:rPr lang="en-AU" sz="2000" dirty="0"/>
              <a:t>what to do if they feel unsafe or worried for themselves or others; who to ask for help and vocabulary to use when asking for help; importance of keeping trying until they are heard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79" y="2229118"/>
            <a:ext cx="592400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u="sng" dirty="0"/>
              <a:t>Learning Objective</a:t>
            </a:r>
            <a:r>
              <a:rPr lang="en-AU" sz="2400" b="1" dirty="0"/>
              <a:t>: </a:t>
            </a:r>
            <a:r>
              <a:rPr lang="en-AU" sz="2400" b="1" i="1" dirty="0"/>
              <a:t>To understand the difference between public and private</a:t>
            </a:r>
          </a:p>
          <a:p>
            <a:endParaRPr lang="en-AU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what public means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what private means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give examples of times when things are public and private</a:t>
            </a: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E48F12B-9BEB-274A-825A-0D4D2A601CF6}"/>
              </a:ext>
            </a:extLst>
          </p:cNvPr>
          <p:cNvSpPr txBox="1"/>
          <p:nvPr/>
        </p:nvSpPr>
        <p:spPr>
          <a:xfrm>
            <a:off x="1267041" y="1091419"/>
            <a:ext cx="2900438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4800" b="1" u="sng" dirty="0">
                <a:latin typeface="+mj-lt"/>
              </a:rPr>
              <a:t>Private</a:t>
            </a:r>
            <a:endParaRPr lang="en-AU" sz="66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584644" y="0"/>
            <a:ext cx="8994354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prstClr val="black"/>
                </a:solidFill>
                <a:latin typeface="+mj-lt"/>
              </a:rPr>
              <a:t>What do we mean when something is </a:t>
            </a:r>
            <a:r>
              <a:rPr lang="en-GB" sz="3200" b="1" dirty="0">
                <a:solidFill>
                  <a:prstClr val="black"/>
                </a:solidFill>
                <a:latin typeface="+mj-lt"/>
              </a:rPr>
              <a:t>public</a:t>
            </a:r>
            <a:r>
              <a:rPr lang="en-GB" sz="3200" dirty="0">
                <a:solidFill>
                  <a:prstClr val="black"/>
                </a:solidFill>
                <a:latin typeface="+mj-lt"/>
              </a:rPr>
              <a:t> and when something is </a:t>
            </a:r>
            <a:r>
              <a:rPr lang="en-GB" sz="3200" b="1" dirty="0">
                <a:solidFill>
                  <a:prstClr val="black"/>
                </a:solidFill>
                <a:latin typeface="+mj-lt"/>
              </a:rPr>
              <a:t>private</a:t>
            </a:r>
            <a:r>
              <a:rPr lang="en-GB" sz="3200" dirty="0">
                <a:solidFill>
                  <a:prstClr val="black"/>
                </a:solidFill>
                <a:latin typeface="+mj-lt"/>
              </a:rPr>
              <a:t>? </a:t>
            </a:r>
            <a:endParaRPr lang="en-GB" sz="3200" dirty="0"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7678560" y="1091419"/>
            <a:ext cx="2900438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4800" b="1" u="sng" dirty="0">
                <a:latin typeface="+mj-lt"/>
              </a:rPr>
              <a:t>Public</a:t>
            </a:r>
            <a:endParaRPr lang="en-AU" sz="6600" b="1" i="1" u="sng" dirty="0">
              <a:solidFill>
                <a:prstClr val="black"/>
              </a:solidFill>
              <a:latin typeface="+mj-lt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FFB08A9-67CB-2C41-94B9-B10192730FB1}"/>
              </a:ext>
            </a:extLst>
          </p:cNvPr>
          <p:cNvCxnSpPr/>
          <p:nvPr/>
        </p:nvCxnSpPr>
        <p:spPr>
          <a:xfrm>
            <a:off x="6081821" y="1649186"/>
            <a:ext cx="0" cy="409847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21F5ED3-AA49-5F4F-B5F9-33124CF88E5B}"/>
              </a:ext>
            </a:extLst>
          </p:cNvPr>
          <p:cNvSpPr txBox="1"/>
          <p:nvPr/>
        </p:nvSpPr>
        <p:spPr>
          <a:xfrm>
            <a:off x="23045" y="1869773"/>
            <a:ext cx="5388429" cy="181588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prstClr val="black"/>
                </a:solidFill>
                <a:latin typeface="+mj-lt"/>
              </a:rPr>
              <a:t>Private means that you are on your own. </a:t>
            </a:r>
          </a:p>
          <a:p>
            <a:pPr algn="ctr"/>
            <a:r>
              <a:rPr lang="en-GB" sz="2800" dirty="0">
                <a:solidFill>
                  <a:prstClr val="black"/>
                </a:solidFill>
                <a:latin typeface="+mj-lt"/>
              </a:rPr>
              <a:t>No-one is around you and no one can see you.  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6362577" y="2085216"/>
            <a:ext cx="5594719" cy="138499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prstClr val="black"/>
                </a:solidFill>
                <a:latin typeface="+mj-lt"/>
              </a:rPr>
              <a:t>Public means there are two or more people. You are not on your own. You can see others and they can see you.   </a:t>
            </a:r>
            <a:endParaRPr lang="en-GB" sz="2800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3472F6-96B1-0348-9DED-A223514E6D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9373" y="3758814"/>
            <a:ext cx="4621128" cy="24901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6C45AC-1ACB-2F4D-B614-A2F269778C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8537" y="3931876"/>
            <a:ext cx="1717444" cy="231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8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31419" y="131867"/>
            <a:ext cx="3697670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4800" b="1" u="sng" dirty="0">
                <a:latin typeface="+mj-lt"/>
              </a:rPr>
              <a:t>A Public Place</a:t>
            </a:r>
            <a:endParaRPr lang="en-AU" sz="66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31419" y="962864"/>
            <a:ext cx="5061683" cy="193899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We can apply public and private to different places. </a:t>
            </a: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A </a:t>
            </a:r>
            <a:r>
              <a:rPr lang="en-GB" sz="2400" b="1" u="sng" dirty="0">
                <a:solidFill>
                  <a:prstClr val="black"/>
                </a:solidFill>
                <a:latin typeface="+mj-lt"/>
              </a:rPr>
              <a:t>public place </a:t>
            </a:r>
            <a:r>
              <a:rPr lang="en-GB" sz="2400" dirty="0">
                <a:solidFill>
                  <a:prstClr val="black"/>
                </a:solidFill>
                <a:latin typeface="+mj-lt"/>
              </a:rPr>
              <a:t>is a place where you are likely to see other people. For example, </a:t>
            </a:r>
            <a:endParaRPr lang="en-GB" sz="2400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3472F6-96B1-0348-9DED-A223514E6D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3968" y="3988822"/>
            <a:ext cx="4184497" cy="22548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B502A4F-E9D8-814D-8B97-921DCECADAF3}"/>
              </a:ext>
            </a:extLst>
          </p:cNvPr>
          <p:cNvSpPr txBox="1"/>
          <p:nvPr/>
        </p:nvSpPr>
        <p:spPr>
          <a:xfrm>
            <a:off x="8658901" y="3465602"/>
            <a:ext cx="2394629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A Bus Stop</a:t>
            </a:r>
            <a:endParaRPr lang="en-GB" sz="2800" b="1" dirty="0">
              <a:solidFill>
                <a:prstClr val="black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E35705-76B9-5944-B2DE-0114B5100544}"/>
              </a:ext>
            </a:extLst>
          </p:cNvPr>
          <p:cNvSpPr txBox="1"/>
          <p:nvPr/>
        </p:nvSpPr>
        <p:spPr>
          <a:xfrm>
            <a:off x="7158385" y="131867"/>
            <a:ext cx="2394629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A School</a:t>
            </a:r>
            <a:endParaRPr lang="en-GB" sz="2800" b="1" dirty="0">
              <a:solidFill>
                <a:prstClr val="black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166BD2-9746-674E-A153-6587590237BE}"/>
              </a:ext>
            </a:extLst>
          </p:cNvPr>
          <p:cNvSpPr txBox="1"/>
          <p:nvPr/>
        </p:nvSpPr>
        <p:spPr>
          <a:xfrm>
            <a:off x="391964" y="4322435"/>
            <a:ext cx="1934376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A Library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C21639-C703-2648-B4D6-733C32F3C9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8733" y="666881"/>
            <a:ext cx="2867484" cy="24305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042E80D-C868-0B45-BC57-785B684932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9632" y="3315962"/>
            <a:ext cx="2968527" cy="260806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36A2E95-2151-F042-8277-5D579DF44814}"/>
              </a:ext>
            </a:extLst>
          </p:cNvPr>
          <p:cNvSpPr txBox="1"/>
          <p:nvPr/>
        </p:nvSpPr>
        <p:spPr>
          <a:xfrm>
            <a:off x="995813" y="6344471"/>
            <a:ext cx="5370481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Can you think of anymore public spaces?</a:t>
            </a:r>
            <a:endParaRPr lang="en-GB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41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31418" y="131867"/>
            <a:ext cx="414728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4800" b="1" u="sng" dirty="0">
                <a:latin typeface="+mj-lt"/>
              </a:rPr>
              <a:t>A Private Place</a:t>
            </a:r>
            <a:endParaRPr lang="en-AU" sz="66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370084" y="936085"/>
            <a:ext cx="506168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A </a:t>
            </a:r>
            <a:r>
              <a:rPr lang="en-GB" sz="2400" b="1" u="sng" dirty="0">
                <a:solidFill>
                  <a:prstClr val="black"/>
                </a:solidFill>
                <a:latin typeface="+mj-lt"/>
              </a:rPr>
              <a:t>private place </a:t>
            </a:r>
            <a:r>
              <a:rPr lang="en-GB" sz="2400" dirty="0">
                <a:solidFill>
                  <a:prstClr val="black"/>
                </a:solidFill>
                <a:latin typeface="+mj-lt"/>
              </a:rPr>
              <a:t>is a place where you are on your own. For example, </a:t>
            </a:r>
            <a:endParaRPr lang="en-GB" sz="2400" dirty="0">
              <a:solidFill>
                <a:prstClr val="black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6A2E95-2151-F042-8277-5D579DF44814}"/>
              </a:ext>
            </a:extLst>
          </p:cNvPr>
          <p:cNvSpPr txBox="1"/>
          <p:nvPr/>
        </p:nvSpPr>
        <p:spPr>
          <a:xfrm>
            <a:off x="995813" y="6344471"/>
            <a:ext cx="5370481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Can you think of anymore private spaces?</a:t>
            </a:r>
            <a:endParaRPr lang="en-GB" sz="2400" b="1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546E34-62E5-7C4D-854D-C10203AD32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4051" y="3356338"/>
            <a:ext cx="3485073" cy="27699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CCBF44-0EB8-D843-9648-CFCC9B0436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5813" y="3303007"/>
            <a:ext cx="2208363" cy="26051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8AC241-C8A7-C54C-AFC3-CC783A7BC4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28999" y="3507754"/>
            <a:ext cx="1570009" cy="246715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9F7DBC-D009-284D-B237-7F45AD743B9A}"/>
              </a:ext>
            </a:extLst>
          </p:cNvPr>
          <p:cNvSpPr txBox="1"/>
          <p:nvPr/>
        </p:nvSpPr>
        <p:spPr>
          <a:xfrm>
            <a:off x="637390" y="2561644"/>
            <a:ext cx="2925207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Bathroom</a:t>
            </a:r>
            <a:endParaRPr lang="en-GB" sz="3200" b="1" dirty="0">
              <a:solidFill>
                <a:prstClr val="black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21B7BA-30E7-8448-95B6-0C77F9C7A7B1}"/>
              </a:ext>
            </a:extLst>
          </p:cNvPr>
          <p:cNvSpPr txBox="1"/>
          <p:nvPr/>
        </p:nvSpPr>
        <p:spPr>
          <a:xfrm>
            <a:off x="5103983" y="2693868"/>
            <a:ext cx="2925207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Bedroom</a:t>
            </a:r>
            <a:endParaRPr lang="en-GB" sz="3200" b="1" dirty="0">
              <a:solidFill>
                <a:prstClr val="black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72B248-539F-EF41-96C6-F93B2C275E0B}"/>
              </a:ext>
            </a:extLst>
          </p:cNvPr>
          <p:cNvSpPr txBox="1"/>
          <p:nvPr/>
        </p:nvSpPr>
        <p:spPr>
          <a:xfrm>
            <a:off x="9251399" y="2460554"/>
            <a:ext cx="2925207" cy="10772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A room with a closed Door</a:t>
            </a:r>
            <a:endParaRPr lang="en-GB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35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83177" y="26794"/>
            <a:ext cx="414728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4800" b="1" u="sng" dirty="0">
                <a:latin typeface="+mj-lt"/>
              </a:rPr>
              <a:t>A Mix</a:t>
            </a:r>
            <a:endParaRPr lang="en-AU" sz="66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3177" y="830777"/>
            <a:ext cx="6393025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Sometimes we can find private spaces in a public space. For example, public toilets or public showers at the leisure centre. If you close the door though that is now your own private space. </a:t>
            </a:r>
            <a:endParaRPr lang="en-GB" sz="2400" dirty="0">
              <a:solidFill>
                <a:prstClr val="black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6A2E95-2151-F042-8277-5D579DF44814}"/>
              </a:ext>
            </a:extLst>
          </p:cNvPr>
          <p:cNvSpPr txBox="1"/>
          <p:nvPr/>
        </p:nvSpPr>
        <p:spPr>
          <a:xfrm>
            <a:off x="183177" y="6344471"/>
            <a:ext cx="7511585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Can you think of anymore mix of public and private spaces?</a:t>
            </a:r>
            <a:endParaRPr lang="en-GB" sz="2400" b="1" dirty="0"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8AC241-C8A7-C54C-AFC3-CC783A7BC4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28999" y="3507754"/>
            <a:ext cx="1570009" cy="246715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9F7DBC-D009-284D-B237-7F45AD743B9A}"/>
              </a:ext>
            </a:extLst>
          </p:cNvPr>
          <p:cNvSpPr txBox="1"/>
          <p:nvPr/>
        </p:nvSpPr>
        <p:spPr>
          <a:xfrm>
            <a:off x="637390" y="2665162"/>
            <a:ext cx="2925207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Public Toilets</a:t>
            </a:r>
            <a:endParaRPr lang="en-GB" sz="3200" b="1" dirty="0">
              <a:solidFill>
                <a:prstClr val="black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421B7BA-30E7-8448-95B6-0C77F9C7A7B1}"/>
              </a:ext>
            </a:extLst>
          </p:cNvPr>
          <p:cNvSpPr txBox="1"/>
          <p:nvPr/>
        </p:nvSpPr>
        <p:spPr>
          <a:xfrm>
            <a:off x="5103983" y="2693868"/>
            <a:ext cx="2925207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Public Showers</a:t>
            </a:r>
            <a:endParaRPr lang="en-GB" sz="3200" b="1" dirty="0">
              <a:solidFill>
                <a:prstClr val="black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72B248-539F-EF41-96C6-F93B2C275E0B}"/>
              </a:ext>
            </a:extLst>
          </p:cNvPr>
          <p:cNvSpPr txBox="1"/>
          <p:nvPr/>
        </p:nvSpPr>
        <p:spPr>
          <a:xfrm>
            <a:off x="9251399" y="2854031"/>
            <a:ext cx="2925207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A Closed Door</a:t>
            </a:r>
            <a:endParaRPr lang="en-GB" sz="3200" b="1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22E08F-67AF-494F-B288-DD7CA1F246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710" y="3278643"/>
            <a:ext cx="3450566" cy="27438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FB4B1E-E95E-534C-B937-B342DB79AE7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0533" y="3438806"/>
            <a:ext cx="3692106" cy="248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14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31418" y="131867"/>
            <a:ext cx="6597185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4000" b="1" u="sng" dirty="0">
                <a:latin typeface="+mj-lt"/>
              </a:rPr>
              <a:t>Public and Private Behaviours</a:t>
            </a:r>
            <a:endParaRPr lang="en-AU" sz="54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31419" y="962864"/>
            <a:ext cx="5061683" cy="120032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There are some behaviours we expect in public spaces and others in private spaces. </a:t>
            </a:r>
            <a:r>
              <a:rPr lang="en-GB" sz="2400" b="1" dirty="0">
                <a:solidFill>
                  <a:prstClr val="black"/>
                </a:solidFill>
                <a:latin typeface="+mj-lt"/>
              </a:rPr>
              <a:t>For example in public: </a:t>
            </a:r>
            <a:endParaRPr lang="en-GB" sz="2400" b="1" dirty="0">
              <a:solidFill>
                <a:prstClr val="black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502A4F-E9D8-814D-8B97-921DCECADAF3}"/>
              </a:ext>
            </a:extLst>
          </p:cNvPr>
          <p:cNvSpPr txBox="1"/>
          <p:nvPr/>
        </p:nvSpPr>
        <p:spPr>
          <a:xfrm>
            <a:off x="7643002" y="187563"/>
            <a:ext cx="4261447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Waiting in a queue patiently</a:t>
            </a:r>
            <a:endParaRPr lang="en-GB" sz="2800" b="1" dirty="0">
              <a:solidFill>
                <a:prstClr val="black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E35705-76B9-5944-B2DE-0114B5100544}"/>
              </a:ext>
            </a:extLst>
          </p:cNvPr>
          <p:cNvSpPr txBox="1"/>
          <p:nvPr/>
        </p:nvSpPr>
        <p:spPr>
          <a:xfrm>
            <a:off x="4316725" y="4206098"/>
            <a:ext cx="2394629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Sharing public equipment like at a park, library or school. </a:t>
            </a:r>
            <a:endParaRPr lang="en-GB" sz="2400" b="1" dirty="0">
              <a:solidFill>
                <a:prstClr val="black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166BD2-9746-674E-A153-6587590237BE}"/>
              </a:ext>
            </a:extLst>
          </p:cNvPr>
          <p:cNvSpPr txBox="1"/>
          <p:nvPr/>
        </p:nvSpPr>
        <p:spPr>
          <a:xfrm>
            <a:off x="441789" y="2579849"/>
            <a:ext cx="3073112" cy="95410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Being calm and not too loud on a bus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C901FE-4D5F-8646-BD2E-FD9552128A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621" y="3485926"/>
            <a:ext cx="3553448" cy="23463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E16BCC-7F17-4A40-AA5B-0CF80EDF86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2276" y="818696"/>
            <a:ext cx="3242897" cy="26400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77E23A-53E6-3944-88DE-DE71AA1260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1354" y="3766355"/>
            <a:ext cx="3899140" cy="244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1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31418" y="131867"/>
            <a:ext cx="6597185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4000" b="1" u="sng" dirty="0">
                <a:latin typeface="+mj-lt"/>
              </a:rPr>
              <a:t>Private Behaviours</a:t>
            </a:r>
            <a:endParaRPr lang="en-AU" sz="54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31419" y="962864"/>
            <a:ext cx="5147947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The following behaviours we do in private as they are behaviours for yourself to do and not for others to see. </a:t>
            </a:r>
            <a:r>
              <a:rPr lang="en-GB" sz="2400" b="1" dirty="0">
                <a:solidFill>
                  <a:prstClr val="black"/>
                </a:solidFill>
                <a:latin typeface="+mj-lt"/>
              </a:rPr>
              <a:t>For example in private you might: </a:t>
            </a:r>
            <a:endParaRPr lang="en-GB" sz="2400" b="1" dirty="0">
              <a:solidFill>
                <a:prstClr val="black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502A4F-E9D8-814D-8B97-921DCECADAF3}"/>
              </a:ext>
            </a:extLst>
          </p:cNvPr>
          <p:cNvSpPr txBox="1"/>
          <p:nvPr/>
        </p:nvSpPr>
        <p:spPr>
          <a:xfrm>
            <a:off x="5031604" y="212496"/>
            <a:ext cx="4261447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Scratch your bottom</a:t>
            </a:r>
            <a:endParaRPr lang="en-GB" sz="2800" b="1" dirty="0">
              <a:solidFill>
                <a:prstClr val="black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166BD2-9746-674E-A153-6587590237BE}"/>
              </a:ext>
            </a:extLst>
          </p:cNvPr>
          <p:cNvSpPr txBox="1"/>
          <p:nvPr/>
        </p:nvSpPr>
        <p:spPr>
          <a:xfrm>
            <a:off x="353596" y="3068892"/>
            <a:ext cx="3073112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Pick your nose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EF63F9-298B-B74B-AE0D-C50D47EDD7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5813" y="3480631"/>
            <a:ext cx="1897811" cy="2829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CA140D-A874-A041-80E4-4BEDC0CD3C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28603" y="874129"/>
            <a:ext cx="993662" cy="21060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5E35705-76B9-5944-B2DE-0114B5100544}"/>
              </a:ext>
            </a:extLst>
          </p:cNvPr>
          <p:cNvSpPr txBox="1"/>
          <p:nvPr/>
        </p:nvSpPr>
        <p:spPr>
          <a:xfrm>
            <a:off x="4157127" y="3780204"/>
            <a:ext cx="1969646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Have a wash</a:t>
            </a:r>
            <a:endParaRPr lang="en-GB" sz="2400" b="1" dirty="0">
              <a:solidFill>
                <a:prstClr val="black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419EA0-14E5-B744-9230-2C817F42D7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82629" y="3330502"/>
            <a:ext cx="3309371" cy="218490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2FEED8F-1F73-E34B-94A1-C8B7624E151E}"/>
              </a:ext>
            </a:extLst>
          </p:cNvPr>
          <p:cNvSpPr txBox="1"/>
          <p:nvPr/>
        </p:nvSpPr>
        <p:spPr>
          <a:xfrm>
            <a:off x="9171502" y="2718547"/>
            <a:ext cx="2503087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Go to toilet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C97CE00-D334-8845-A9F4-0B5F639443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604" y="3870708"/>
            <a:ext cx="3468312" cy="282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2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0AE5CEF-D4C1-194F-B8ED-0130FBE6F67B}"/>
              </a:ext>
            </a:extLst>
          </p:cNvPr>
          <p:cNvSpPr txBox="1"/>
          <p:nvPr/>
        </p:nvSpPr>
        <p:spPr>
          <a:xfrm>
            <a:off x="131418" y="131867"/>
            <a:ext cx="6597185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4000" b="1" u="sng" dirty="0">
                <a:latin typeface="+mj-lt"/>
              </a:rPr>
              <a:t>Farting!</a:t>
            </a:r>
            <a:endParaRPr lang="en-AU" sz="5400" b="1" i="1" u="sng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31419" y="962864"/>
            <a:ext cx="5147947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Farting is a completely normal process that happens in our bodies but as you know can be a bit smelly and sometimes loud. </a:t>
            </a:r>
          </a:p>
          <a:p>
            <a:endParaRPr lang="en-GB" sz="2400" b="1" dirty="0">
              <a:solidFill>
                <a:prstClr val="black"/>
              </a:solidFill>
              <a:latin typeface="+mj-lt"/>
            </a:endParaRPr>
          </a:p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So if you can, excuse yourself  or take yourself away to give yourself a bit of privacy before you let one go. </a:t>
            </a:r>
            <a:endParaRPr lang="en-GB" sz="2400" dirty="0">
              <a:solidFill>
                <a:prstClr val="black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6A2E95-2151-F042-8277-5D579DF44814}"/>
              </a:ext>
            </a:extLst>
          </p:cNvPr>
          <p:cNvSpPr txBox="1"/>
          <p:nvPr/>
        </p:nvSpPr>
        <p:spPr>
          <a:xfrm>
            <a:off x="353597" y="6344471"/>
            <a:ext cx="8384960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Can you think of anymore behaviours you might do in private?</a:t>
            </a:r>
            <a:endParaRPr lang="en-GB" sz="2400" b="1" dirty="0">
              <a:solidFill>
                <a:prstClr val="black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BD72F5-25B7-2540-AC0E-FE6FBD43AC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9302" y="1138687"/>
            <a:ext cx="3782664" cy="401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9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109428</TotalTime>
  <Words>691</Words>
  <Application>Microsoft Macintosh PowerPoint</Application>
  <PresentationFormat>Widescreen</PresentationFormat>
  <Paragraphs>86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318</cp:revision>
  <dcterms:created xsi:type="dcterms:W3CDTF">2015-12-16T03:40:36Z</dcterms:created>
  <dcterms:modified xsi:type="dcterms:W3CDTF">2025-09-25T00:31:34Z</dcterms:modified>
</cp:coreProperties>
</file>